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0" showSpecialPlsOnTitleSld="0" saveSubsetFonts="1" autoCompressPictures="0">
  <p:sldMasterIdLst>
    <p:sldMasterId id="214748460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82" r:id="rId5"/>
    <p:sldId id="264" r:id="rId6"/>
    <p:sldId id="259" r:id="rId7"/>
    <p:sldId id="260" r:id="rId8"/>
    <p:sldId id="261" r:id="rId9"/>
    <p:sldId id="265" r:id="rId10"/>
    <p:sldId id="266" r:id="rId11"/>
    <p:sldId id="269" r:id="rId12"/>
    <p:sldId id="270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0" r:id="rId22"/>
    <p:sldId id="279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02" autoAdjust="0"/>
    <p:restoredTop sz="94660"/>
  </p:normalViewPr>
  <p:slideViewPr>
    <p:cSldViewPr snapToObjects="1">
      <p:cViewPr varScale="1">
        <p:scale>
          <a:sx n="126" d="100"/>
          <a:sy n="126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11" Type="http://schemas.openxmlformats.org/officeDocument/2006/relationships/slide" Target="slides/slide10.xml"/><Relationship Id="rId29" Type="http://schemas.openxmlformats.org/officeDocument/2006/relationships/viewProps" Target="view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Simulation Examples Performance Evaulation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ALL_SW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117000.0</c:v>
                </c:pt>
                <c:pt idx="1">
                  <c:v>124000.0</c:v>
                </c:pt>
                <c:pt idx="2">
                  <c:v>85000.0</c:v>
                </c:pt>
                <c:pt idx="3">
                  <c:v>115000.0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ALL_HW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24000.0</c:v>
                </c:pt>
                <c:pt idx="1">
                  <c:v>24000.0</c:v>
                </c:pt>
                <c:pt idx="2">
                  <c:v>24000.0</c:v>
                </c:pt>
                <c:pt idx="3">
                  <c:v>24000.0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Tr=2000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44000.0</c:v>
                </c:pt>
                <c:pt idx="1">
                  <c:v>50000.0</c:v>
                </c:pt>
                <c:pt idx="2">
                  <c:v>57000.0</c:v>
                </c:pt>
                <c:pt idx="3">
                  <c:v>50000.0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Tr=500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>
                  <c:v>32000.0</c:v>
                </c:pt>
                <c:pt idx="1">
                  <c:v>32000.0</c:v>
                </c:pt>
                <c:pt idx="2">
                  <c:v>37000.0</c:v>
                </c:pt>
                <c:pt idx="3">
                  <c:v>32000.0</c:v>
                </c:pt>
              </c:numCache>
            </c:numRef>
          </c:val>
        </c:ser>
        <c:axId val="436151640"/>
        <c:axId val="455264936"/>
      </c:barChart>
      <c:catAx>
        <c:axId val="4361516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Simulation Example</a:t>
                </a:r>
              </a:p>
            </c:rich>
          </c:tx>
          <c:layout/>
        </c:title>
        <c:numFmt formatCode="General" sourceLinked="1"/>
        <c:tickLblPos val="nextTo"/>
        <c:crossAx val="455264936"/>
        <c:crosses val="autoZero"/>
        <c:auto val="1"/>
        <c:lblAlgn val="ctr"/>
        <c:lblOffset val="100"/>
      </c:catAx>
      <c:valAx>
        <c:axId val="4552649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Execution Time (ns)</a:t>
                </a:r>
              </a:p>
            </c:rich>
          </c:tx>
          <c:layout/>
        </c:title>
        <c:numFmt formatCode="General" sourceLinked="1"/>
        <c:tickLblPos val="nextTo"/>
        <c:crossAx val="4361516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8E069-049B-2C4F-91BE-135551ED57F9}" type="datetimeFigureOut">
              <a:rPr lang="en-US" smtClean="0"/>
              <a:pPr/>
              <a:t>4/2/09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588EF-3E29-5849-ABCC-6EC121C3D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DE752-EF9F-3B42-B340-41874B70FBAB}" type="datetimeFigureOut">
              <a:rPr lang="en-US" smtClean="0"/>
              <a:pPr/>
              <a:t>4/2/09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A2A66-61AC-0549-9DC2-EE323F81A1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4AB02A5-4FE5-49D9-9E24-09F23B90C450}" type="datetimeFigureOut">
              <a:rPr lang="en-US" smtClean="0"/>
              <a:pPr/>
              <a:t>4/2/09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099B-9E04-AD43-9C18-BAC06F9057F8}" type="datetime1">
              <a:rPr lang="en-US" smtClean="0"/>
              <a:pPr/>
              <a:t>4/2/09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B8F7E-F2BA-BD49-8E01-99ED9DECE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096C-A858-F648-AD62-DC9DD4860FB4}" type="datetime1">
              <a:rPr lang="en-US" smtClean="0"/>
              <a:pPr/>
              <a:t>4/2/09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B8F7E-F2BA-BD49-8E01-99ED9DECE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B3AC-CCB4-0B41-AE3F-86139A48514D}" type="datetime1">
              <a:rPr lang="en-US" smtClean="0"/>
              <a:pPr/>
              <a:t>4/2/09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B8F7E-F2BA-BD49-8E01-99ED9DECE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4CBEAF9-9E58-4CC8-A6FF-6DD8A58DEEA4}" type="datetimeFigureOut">
              <a:rPr lang="en-US" smtClean="0"/>
              <a:pPr/>
              <a:t>4/2/09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37BC-1EF1-324A-94B1-8D57FF4191F4}" type="datetime1">
              <a:rPr lang="en-US" smtClean="0"/>
              <a:pPr/>
              <a:t>4/2/09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B8F7E-F2BA-BD49-8E01-99ED9DECE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AD77-ADAD-6649-89B9-AFF80799EDB1}" type="datetime1">
              <a:rPr lang="en-US" smtClean="0"/>
              <a:pPr/>
              <a:t>4/2/09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B8F7E-F2BA-BD49-8E01-99ED9DECE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50DA-2EDE-0B40-BA60-DBC6FCAE83FD}" type="datetime1">
              <a:rPr lang="en-US" smtClean="0"/>
              <a:pPr/>
              <a:t>4/2/09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B8F7E-F2BA-BD49-8E01-99ED9DECE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0E31C-2B4C-2E4B-88F4-A6BF2A7CA891}" type="datetime1">
              <a:rPr lang="en-US" smtClean="0"/>
              <a:pPr/>
              <a:t>4/2/09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B8F7E-F2BA-BD49-8E01-99ED9DECE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D097E-D977-724D-801B-FDF45CC0288B}" type="datetime1">
              <a:rPr lang="en-US" smtClean="0"/>
              <a:pPr/>
              <a:t>4/2/09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B8F7E-F2BA-BD49-8E01-99ED9DECE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6F8F-8609-D649-8BCB-6E60CCBAC508}" type="datetime1">
              <a:rPr lang="en-US" smtClean="0"/>
              <a:pPr/>
              <a:t>4/2/09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B8F7E-F2BA-BD49-8E01-99ED9DECE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428D40-D5ED-CB4B-9289-0902C36E2CCB}" type="datetime1">
              <a:rPr lang="en-US" smtClean="0"/>
              <a:pPr/>
              <a:t>4/2/09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2B8F7E-F2BA-BD49-8E01-99ED9DECE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3" r:id="rId1"/>
    <p:sldLayoutId id="2147484604" r:id="rId2"/>
    <p:sldLayoutId id="2147484605" r:id="rId3"/>
    <p:sldLayoutId id="2147484606" r:id="rId4"/>
    <p:sldLayoutId id="2147484607" r:id="rId5"/>
    <p:sldLayoutId id="2147484608" r:id="rId6"/>
    <p:sldLayoutId id="2147484609" r:id="rId7"/>
    <p:sldLayoutId id="2147484610" r:id="rId8"/>
    <p:sldLayoutId id="2147484611" r:id="rId9"/>
    <p:sldLayoutId id="2147484612" r:id="rId10"/>
    <p:sldLayoutId id="214748461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1200"/>
        </a:spcBef>
        <a:buClr>
          <a:schemeClr val="accent1"/>
        </a:buClr>
        <a:buSzPct val="76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7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819400"/>
            <a:ext cx="6858000" cy="1295400"/>
          </a:xfrm>
        </p:spPr>
        <p:txBody>
          <a:bodyPr anchor="ctr">
            <a:noAutofit/>
          </a:bodyPr>
          <a:lstStyle/>
          <a:p>
            <a:pPr algn="l"/>
            <a:r>
              <a:rPr lang="en-US" sz="2500" dirty="0" smtClean="0"/>
              <a:t>HW/SW </a:t>
            </a:r>
            <a:r>
              <a:rPr lang="en-US" sz="2500" dirty="0" err="1" smtClean="0"/>
              <a:t>Codesign</a:t>
            </a:r>
            <a:r>
              <a:rPr lang="en-US" sz="2500" dirty="0" smtClean="0"/>
              <a:t> Techniques for Dynamically Reconfigurable Architectures</a:t>
            </a:r>
            <a:endParaRPr lang="en-US" sz="25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3505200" y="4267200"/>
            <a:ext cx="4572000" cy="11430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Authors: </a:t>
            </a:r>
            <a:r>
              <a:rPr lang="en-US" dirty="0" err="1" smtClean="0"/>
              <a:t>Juanjo</a:t>
            </a:r>
            <a:r>
              <a:rPr lang="en-US" dirty="0" smtClean="0"/>
              <a:t> </a:t>
            </a:r>
            <a:r>
              <a:rPr lang="en-US" dirty="0" err="1" smtClean="0"/>
              <a:t>Noguera</a:t>
            </a:r>
            <a:r>
              <a:rPr lang="en-US" dirty="0" smtClean="0"/>
              <a:t> &amp; Rosa M. </a:t>
            </a:r>
            <a:r>
              <a:rPr lang="en-US" dirty="0" err="1" smtClean="0"/>
              <a:t>Badia</a:t>
            </a:r>
            <a:endParaRPr lang="en-US" dirty="0" smtClean="0"/>
          </a:p>
          <a:p>
            <a:pPr algn="l"/>
            <a:r>
              <a:rPr lang="en-US" dirty="0" smtClean="0"/>
              <a:t>Presented by: Derrick Gilland</a:t>
            </a:r>
          </a:p>
          <a:p>
            <a:pPr algn="l"/>
            <a:r>
              <a:rPr lang="en-US" dirty="0" smtClean="0"/>
              <a:t>Course: EEL 6935 (Spring 2009)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Architecture 2: Local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1295400"/>
            <a:ext cx="7543800" cy="419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09800" y="6074569"/>
            <a:ext cx="1371600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CPU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0200" y="6074569"/>
            <a:ext cx="1371600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System RAM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95599" y="4648200"/>
            <a:ext cx="2094346" cy="53340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HW/SW &amp; DRL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Multi-Context Scheduler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10400" y="3955257"/>
            <a:ext cx="1371600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Event Stream RAM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10400" y="3276600"/>
            <a:ext cx="1371600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DRL Context (Class) RAM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60945" y="2667000"/>
            <a:ext cx="990600" cy="34663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DRL Cell</a:t>
            </a:r>
            <a:r>
              <a:rPr lang="en-US" sz="1400" baseline="-25000" dirty="0" smtClean="0">
                <a:solidFill>
                  <a:schemeClr val="tx1"/>
                </a:solidFill>
              </a:rPr>
              <a:t>0</a:t>
            </a:r>
            <a:endParaRPr 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0145" y="2667000"/>
            <a:ext cx="990600" cy="34663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DRL Cell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endParaRPr lang="en-US" sz="1400" baseline="-25000" dirty="0" smtClean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89945" y="2667000"/>
            <a:ext cx="990600" cy="34663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DRL </a:t>
            </a:r>
            <a:r>
              <a:rPr lang="en-US" sz="1400" dirty="0" err="1" smtClean="0">
                <a:solidFill>
                  <a:schemeClr val="tx1"/>
                </a:solidFill>
              </a:rPr>
              <a:t>Cell</a:t>
            </a:r>
            <a:r>
              <a:rPr lang="en-US" sz="1400" baseline="-25000" dirty="0" err="1">
                <a:solidFill>
                  <a:schemeClr val="tx1"/>
                </a:solidFill>
              </a:rPr>
              <a:t>N</a:t>
            </a:r>
            <a:endParaRPr lang="en-US" sz="1400" baseline="-250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72526" y="1447800"/>
            <a:ext cx="998219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Object State RAM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143000" y="5789612"/>
            <a:ext cx="7543800" cy="1588"/>
          </a:xfrm>
          <a:prstGeom prst="straightConnector1">
            <a:avLst/>
          </a:prstGeom>
          <a:ln w="76200" cap="flat" cmpd="sng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256146" y="2514600"/>
            <a:ext cx="5068454" cy="64654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778364" y="2831068"/>
            <a:ext cx="1211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DRL Array</a:t>
            </a:r>
            <a:endParaRPr lang="en-US" sz="1400" dirty="0"/>
          </a:p>
        </p:txBody>
      </p:sp>
      <p:grpSp>
        <p:nvGrpSpPr>
          <p:cNvPr id="3" name="Group 27"/>
          <p:cNvGrpSpPr/>
          <p:nvPr/>
        </p:nvGrpSpPr>
        <p:grpSpPr>
          <a:xfrm>
            <a:off x="3999345" y="2796540"/>
            <a:ext cx="655319" cy="45719"/>
            <a:chOff x="4114800" y="2897833"/>
            <a:chExt cx="655319" cy="45719"/>
          </a:xfrm>
        </p:grpSpPr>
        <p:sp>
          <p:nvSpPr>
            <p:cNvPr id="22" name="Oval 21"/>
            <p:cNvSpPr/>
            <p:nvPr/>
          </p:nvSpPr>
          <p:spPr>
            <a:xfrm>
              <a:off x="4114800" y="2897833"/>
              <a:ext cx="45719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419600" y="2897833"/>
              <a:ext cx="45719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724400" y="2897833"/>
              <a:ext cx="45719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990600" y="5407223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System Bus</a:t>
            </a:r>
            <a:endParaRPr lang="en-US" sz="1400" dirty="0"/>
          </a:p>
        </p:txBody>
      </p:sp>
      <p:cxnSp>
        <p:nvCxnSpPr>
          <p:cNvPr id="32" name="Elbow Connector 31"/>
          <p:cNvCxnSpPr>
            <a:stCxn id="12" idx="1"/>
            <a:endCxn id="10" idx="1"/>
          </p:cNvCxnSpPr>
          <p:nvPr/>
        </p:nvCxnSpPr>
        <p:spPr>
          <a:xfrm rot="10800000" flipH="1" flipV="1">
            <a:off x="1560944" y="2840314"/>
            <a:ext cx="5449455" cy="1396723"/>
          </a:xfrm>
          <a:prstGeom prst="bentConnector3">
            <a:avLst>
              <a:gd name="adj1" fmla="val -2712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hape 37"/>
          <p:cNvCxnSpPr>
            <a:stCxn id="12" idx="2"/>
            <a:endCxn id="11" idx="1"/>
          </p:cNvCxnSpPr>
          <p:nvPr/>
        </p:nvCxnSpPr>
        <p:spPr>
          <a:xfrm rot="16200000" flipH="1">
            <a:off x="4260947" y="808927"/>
            <a:ext cx="544751" cy="4954155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hape 43"/>
          <p:cNvCxnSpPr>
            <a:endCxn id="13" idx="1"/>
          </p:cNvCxnSpPr>
          <p:nvPr/>
        </p:nvCxnSpPr>
        <p:spPr>
          <a:xfrm rot="5400000" flipH="1" flipV="1">
            <a:off x="2015251" y="3465872"/>
            <a:ext cx="1390450" cy="139337"/>
          </a:xfrm>
          <a:prstGeom prst="bentConnector2">
            <a:avLst/>
          </a:prstGeom>
          <a:ln>
            <a:headEnd type="oval" w="lg" len="lg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hape 46"/>
          <p:cNvCxnSpPr>
            <a:endCxn id="14" idx="1"/>
          </p:cNvCxnSpPr>
          <p:nvPr/>
        </p:nvCxnSpPr>
        <p:spPr>
          <a:xfrm rot="5400000" flipH="1" flipV="1">
            <a:off x="4221915" y="3469010"/>
            <a:ext cx="1396725" cy="139336"/>
          </a:xfrm>
          <a:prstGeom prst="bentConnector2">
            <a:avLst/>
          </a:prstGeom>
          <a:ln>
            <a:headEnd type="oval" w="lg" len="lg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14" idx="2"/>
          </p:cNvCxnSpPr>
          <p:nvPr/>
        </p:nvCxnSpPr>
        <p:spPr>
          <a:xfrm rot="5400000" flipH="1" flipV="1">
            <a:off x="5212870" y="3286006"/>
            <a:ext cx="544751" cy="1588"/>
          </a:xfrm>
          <a:prstGeom prst="straightConnector1">
            <a:avLst/>
          </a:prstGeom>
          <a:ln>
            <a:headEnd type="oval" w="lg" len="lg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13" idx="2"/>
          </p:cNvCxnSpPr>
          <p:nvPr/>
        </p:nvCxnSpPr>
        <p:spPr>
          <a:xfrm rot="5400000" flipH="1" flipV="1">
            <a:off x="3003070" y="3286006"/>
            <a:ext cx="544751" cy="1588"/>
          </a:xfrm>
          <a:prstGeom prst="straightConnector1">
            <a:avLst/>
          </a:prstGeom>
          <a:ln>
            <a:headEnd type="oval" w="lg" len="lg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752600" y="35052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Class Bus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1143000" y="4191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Event Bus</a:t>
            </a:r>
            <a:endParaRPr lang="en-US" sz="1400" dirty="0"/>
          </a:p>
        </p:txBody>
      </p:sp>
      <p:cxnSp>
        <p:nvCxnSpPr>
          <p:cNvPr id="63" name="Straight Arrow Connector 62"/>
          <p:cNvCxnSpPr>
            <a:stCxn id="9" idx="2"/>
          </p:cNvCxnSpPr>
          <p:nvPr/>
        </p:nvCxnSpPr>
        <p:spPr>
          <a:xfrm rot="5400000">
            <a:off x="3638766" y="5485606"/>
            <a:ext cx="60801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7" idx="0"/>
          </p:cNvCxnSpPr>
          <p:nvPr/>
        </p:nvCxnSpPr>
        <p:spPr>
          <a:xfrm rot="5400000" flipH="1" flipV="1">
            <a:off x="2754314" y="5932487"/>
            <a:ext cx="283369" cy="7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" idx="0"/>
          </p:cNvCxnSpPr>
          <p:nvPr/>
        </p:nvCxnSpPr>
        <p:spPr>
          <a:xfrm rot="5400000" flipH="1" flipV="1">
            <a:off x="5960072" y="5937845"/>
            <a:ext cx="272652" cy="7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3375026" y="4442620"/>
            <a:ext cx="411159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5400000">
            <a:off x="3644899" y="4103687"/>
            <a:ext cx="1090613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762000" y="4722812"/>
            <a:ext cx="2133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762000" y="5103812"/>
            <a:ext cx="2133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1828800" y="4800600"/>
            <a:ext cx="45719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1828800" y="4876800"/>
            <a:ext cx="45719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1828800" y="4953000"/>
            <a:ext cx="45719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340591" y="4569023"/>
            <a:ext cx="573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I/O</a:t>
            </a:r>
            <a:r>
              <a:rPr lang="en-US" sz="1400" baseline="-25000" dirty="0" smtClean="0"/>
              <a:t>0</a:t>
            </a:r>
            <a:endParaRPr lang="en-US" sz="1400" baseline="-25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40591" y="4953000"/>
            <a:ext cx="573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I/O</a:t>
            </a:r>
            <a:r>
              <a:rPr lang="en-US" sz="1400" baseline="-25000" dirty="0"/>
              <a:t>L</a:t>
            </a:r>
          </a:p>
        </p:txBody>
      </p:sp>
      <p:cxnSp>
        <p:nvCxnSpPr>
          <p:cNvPr id="51" name="Straight Arrow Connector 50"/>
          <p:cNvCxnSpPr>
            <a:stCxn id="12" idx="0"/>
            <a:endCxn id="48" idx="2"/>
          </p:cNvCxnSpPr>
          <p:nvPr/>
        </p:nvCxnSpPr>
        <p:spPr>
          <a:xfrm rot="16200000" flipV="1">
            <a:off x="1726837" y="2337591"/>
            <a:ext cx="658816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3" idx="0"/>
            <a:endCxn id="15" idx="2"/>
          </p:cNvCxnSpPr>
          <p:nvPr/>
        </p:nvCxnSpPr>
        <p:spPr>
          <a:xfrm rot="16200000" flipV="1">
            <a:off x="2945722" y="2337276"/>
            <a:ext cx="655638" cy="380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4" idx="0"/>
            <a:endCxn id="50" idx="2"/>
          </p:cNvCxnSpPr>
          <p:nvPr/>
        </p:nvCxnSpPr>
        <p:spPr>
          <a:xfrm rot="5400000" flipH="1" flipV="1">
            <a:off x="5157426" y="2339181"/>
            <a:ext cx="655638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560942" y="1444622"/>
            <a:ext cx="990603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Object State RAM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989946" y="1447800"/>
            <a:ext cx="990599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Object State RAM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DRL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 driven scheduler</a:t>
            </a:r>
          </a:p>
          <a:p>
            <a:pPr lvl="1"/>
            <a:r>
              <a:rPr lang="en-US" dirty="0" smtClean="0"/>
              <a:t>One event at a time</a:t>
            </a:r>
          </a:p>
          <a:p>
            <a:pPr lvl="1"/>
            <a:r>
              <a:rPr lang="en-US" dirty="0" smtClean="0"/>
              <a:t>Can be modified for parallel processing of events</a:t>
            </a:r>
          </a:p>
          <a:p>
            <a:pPr lvl="2"/>
            <a:r>
              <a:rPr lang="en-US" dirty="0" smtClean="0"/>
              <a:t>Not considered by paper</a:t>
            </a:r>
          </a:p>
          <a:p>
            <a:r>
              <a:rPr lang="en-US" dirty="0" smtClean="0"/>
              <a:t>Manages class &amp; object switching</a:t>
            </a:r>
          </a:p>
          <a:p>
            <a:pPr lvl="1"/>
            <a:r>
              <a:rPr lang="en-US" dirty="0" smtClean="0"/>
              <a:t>Class switching can be done while event executes</a:t>
            </a:r>
          </a:p>
          <a:p>
            <a:pPr lvl="1"/>
            <a:r>
              <a:rPr lang="en-US" dirty="0" smtClean="0"/>
              <a:t>Uses class switch (reconfiguration) </a:t>
            </a:r>
            <a:r>
              <a:rPr lang="en-US" dirty="0" err="1" smtClean="0"/>
              <a:t>prefetching</a:t>
            </a:r>
            <a:endParaRPr lang="en-US" dirty="0" smtClean="0"/>
          </a:p>
          <a:p>
            <a:r>
              <a:rPr lang="en-US" dirty="0" smtClean="0"/>
              <a:t>Controls all DRL cells &amp; CPU transitions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858000" y="3124200"/>
            <a:ext cx="1828800" cy="6096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 Switch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029200" y="4648200"/>
            <a:ext cx="1828800" cy="6096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Waiting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438400" y="4648200"/>
            <a:ext cx="1828800" cy="6096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Execution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DRL Cell State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12" name="Straight Arrow Connector 11"/>
          <p:cNvCxnSpPr>
            <a:stCxn id="7" idx="0"/>
            <a:endCxn id="6" idx="1"/>
          </p:cNvCxnSpPr>
          <p:nvPr/>
        </p:nvCxnSpPr>
        <p:spPr>
          <a:xfrm rot="5400000" flipH="1" flipV="1">
            <a:off x="2057400" y="1524000"/>
            <a:ext cx="914400" cy="2286000"/>
          </a:xfrm>
          <a:prstGeom prst="straightConnector1">
            <a:avLst/>
          </a:prstGeom>
          <a:ln w="50800" cmpd="sng"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752600" y="2362200"/>
            <a:ext cx="1905000" cy="7620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8" idx="0"/>
          </p:cNvCxnSpPr>
          <p:nvPr/>
        </p:nvCxnSpPr>
        <p:spPr>
          <a:xfrm>
            <a:off x="5486400" y="2209800"/>
            <a:ext cx="22860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3"/>
            <a:endCxn id="8" idx="1"/>
          </p:cNvCxnSpPr>
          <p:nvPr/>
        </p:nvCxnSpPr>
        <p:spPr>
          <a:xfrm>
            <a:off x="2286000" y="3429000"/>
            <a:ext cx="457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2"/>
            <a:endCxn id="10" idx="0"/>
          </p:cNvCxnSpPr>
          <p:nvPr/>
        </p:nvCxnSpPr>
        <p:spPr>
          <a:xfrm rot="5400000">
            <a:off x="6400800" y="3276600"/>
            <a:ext cx="914400" cy="1828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1"/>
            <a:endCxn id="9" idx="3"/>
          </p:cNvCxnSpPr>
          <p:nvPr/>
        </p:nvCxnSpPr>
        <p:spPr>
          <a:xfrm rot="10800000">
            <a:off x="4267200" y="4953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7" idx="2"/>
          </p:cNvCxnSpPr>
          <p:nvPr/>
        </p:nvCxnSpPr>
        <p:spPr>
          <a:xfrm rot="10800000">
            <a:off x="1371600" y="3733800"/>
            <a:ext cx="1066800" cy="914402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9" idx="1"/>
          </p:cNvCxnSpPr>
          <p:nvPr/>
        </p:nvCxnSpPr>
        <p:spPr>
          <a:xfrm>
            <a:off x="990600" y="3733800"/>
            <a:ext cx="1447800" cy="121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057400" y="2209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086600" y="41031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(F)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495800" y="50731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(G)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495800" y="3733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(E)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095500" y="390953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(H)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143000" y="4278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(I)</a:t>
            </a:r>
            <a:endParaRPr lang="en-US" dirty="0"/>
          </a:p>
        </p:txBody>
      </p:sp>
      <p:cxnSp>
        <p:nvCxnSpPr>
          <p:cNvPr id="38" name="Straight Arrow Connector 37"/>
          <p:cNvCxnSpPr>
            <a:endCxn id="9" idx="0"/>
          </p:cNvCxnSpPr>
          <p:nvPr/>
        </p:nvCxnSpPr>
        <p:spPr>
          <a:xfrm rot="10800000" flipV="1">
            <a:off x="3352800" y="3581400"/>
            <a:ext cx="35052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591300" y="2209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267200" y="293953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743200" y="27315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56" name="Line Callout 1 55"/>
          <p:cNvSpPr/>
          <p:nvPr/>
        </p:nvSpPr>
        <p:spPr>
          <a:xfrm flipH="1">
            <a:off x="457200" y="2057400"/>
            <a:ext cx="1600200" cy="609600"/>
          </a:xfrm>
          <a:prstGeom prst="borderCallout1">
            <a:avLst>
              <a:gd name="adj1" fmla="val 1910"/>
              <a:gd name="adj2" fmla="val -2751"/>
              <a:gd name="adj3" fmla="val 39020"/>
              <a:gd name="adj4" fmla="val -151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Parallel to Current Event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3124200"/>
            <a:ext cx="1828800" cy="6096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Idle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657600" y="1905000"/>
            <a:ext cx="1828800" cy="60960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Class Switch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9" name="Line Callout 1 58"/>
          <p:cNvSpPr/>
          <p:nvPr/>
        </p:nvSpPr>
        <p:spPr>
          <a:xfrm>
            <a:off x="6629400" y="5442466"/>
            <a:ext cx="1752600" cy="913884"/>
          </a:xfrm>
          <a:prstGeom prst="borderCallout1">
            <a:avLst>
              <a:gd name="adj1" fmla="val 1910"/>
              <a:gd name="adj2" fmla="val -2751"/>
              <a:gd name="adj3" fmla="val -15044"/>
              <a:gd name="adj4" fmla="val -343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for Current Event to Finish</a:t>
            </a:r>
            <a:endParaRPr lang="en-US" dirty="0"/>
          </a:p>
        </p:txBody>
      </p:sp>
      <p:sp>
        <p:nvSpPr>
          <p:cNvPr id="60" name="Line Callout 1 59"/>
          <p:cNvSpPr/>
          <p:nvPr/>
        </p:nvSpPr>
        <p:spPr>
          <a:xfrm flipH="1">
            <a:off x="838200" y="1295400"/>
            <a:ext cx="1600200" cy="609600"/>
          </a:xfrm>
          <a:prstGeom prst="borderCallout1">
            <a:avLst>
              <a:gd name="adj1" fmla="val 1910"/>
              <a:gd name="adj2" fmla="val -2751"/>
              <a:gd name="adj3" fmla="val 245460"/>
              <a:gd name="adj4" fmla="val -353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Serial to Current Event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Algorithms for Shared Memory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HW/SW Partitioning Algorithm</a:t>
            </a:r>
          </a:p>
          <a:p>
            <a:pPr lvl="1"/>
            <a:r>
              <a:rPr lang="en-US" dirty="0" smtClean="0"/>
              <a:t>Sorts DE classes by execution time</a:t>
            </a:r>
          </a:p>
          <a:p>
            <a:pPr lvl="1"/>
            <a:r>
              <a:rPr lang="en-US" dirty="0" smtClean="0"/>
              <a:t>Most time consuming DE classes mapped to HW</a:t>
            </a:r>
          </a:p>
          <a:p>
            <a:pPr lvl="2"/>
            <a:r>
              <a:rPr lang="en-US" dirty="0" smtClean="0"/>
              <a:t>Area constrained</a:t>
            </a:r>
          </a:p>
          <a:p>
            <a:pPr lvl="2"/>
            <a:r>
              <a:rPr lang="en-US" dirty="0" smtClean="0"/>
              <a:t>Resource constrained</a:t>
            </a:r>
          </a:p>
          <a:p>
            <a:r>
              <a:rPr lang="en-US" dirty="0" smtClean="0"/>
              <a:t>DRL </a:t>
            </a:r>
            <a:r>
              <a:rPr lang="en-US" dirty="0" err="1" smtClean="0"/>
              <a:t>Multicontext</a:t>
            </a:r>
            <a:r>
              <a:rPr lang="en-US" dirty="0" smtClean="0"/>
              <a:t> Scheduling Algorithm</a:t>
            </a:r>
          </a:p>
          <a:p>
            <a:pPr lvl="1"/>
            <a:r>
              <a:rPr lang="en-US" dirty="0" smtClean="0"/>
              <a:t>Minimizes class switching overheads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DRL </a:t>
            </a:r>
            <a:r>
              <a:rPr lang="en-US" dirty="0" err="1" smtClean="0"/>
              <a:t>Multicontext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Executed at end of processing current event, but concurrently with next event</a:t>
            </a:r>
          </a:p>
          <a:p>
            <a:r>
              <a:rPr lang="en-US" dirty="0" smtClean="0"/>
              <a:t>Uses expected active DE classes and associated tags within event window (EW)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DRL </a:t>
            </a:r>
            <a:r>
              <a:rPr lang="en-US" dirty="0" err="1" smtClean="0"/>
              <a:t>Multicontext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possible cases</a:t>
            </a:r>
          </a:p>
          <a:p>
            <a:r>
              <a:rPr lang="en-US" dirty="0" smtClean="0"/>
              <a:t>Case 1: No DRL cells available</a:t>
            </a:r>
          </a:p>
          <a:p>
            <a:pPr lvl="1"/>
            <a:r>
              <a:rPr lang="en-US" dirty="0" smtClean="0"/>
              <a:t>Selects 1</a:t>
            </a:r>
            <a:r>
              <a:rPr lang="en-US" baseline="30000" dirty="0" smtClean="0"/>
              <a:t>st</a:t>
            </a:r>
            <a:r>
              <a:rPr lang="en-US" dirty="0" smtClean="0"/>
              <a:t> DE class (DEC</a:t>
            </a:r>
            <a:r>
              <a:rPr lang="en-US" baseline="-25000" dirty="0" smtClean="0"/>
              <a:t>1</a:t>
            </a:r>
            <a:r>
              <a:rPr lang="en-US" dirty="0" smtClean="0"/>
              <a:t>) in EW that is not loaded</a:t>
            </a:r>
          </a:p>
          <a:p>
            <a:pPr lvl="1"/>
            <a:r>
              <a:rPr lang="en-US" dirty="0" smtClean="0"/>
              <a:t>Compares to loaded DE class (DEC</a:t>
            </a:r>
            <a:r>
              <a:rPr lang="en-US" baseline="-25000" dirty="0" smtClean="0"/>
              <a:t>2</a:t>
            </a:r>
            <a:r>
              <a:rPr lang="en-US" dirty="0" smtClean="0"/>
              <a:t>) that is required latest</a:t>
            </a:r>
          </a:p>
          <a:p>
            <a:pPr lvl="1"/>
            <a:r>
              <a:rPr lang="en-US" dirty="0" smtClean="0"/>
              <a:t>If DEC</a:t>
            </a:r>
            <a:r>
              <a:rPr lang="en-US" baseline="-25000" dirty="0" smtClean="0"/>
              <a:t>1 </a:t>
            </a:r>
            <a:r>
              <a:rPr lang="en-US" dirty="0" smtClean="0"/>
              <a:t>is needed before DEC</a:t>
            </a:r>
            <a:r>
              <a:rPr lang="en-US" baseline="-25000" dirty="0" smtClean="0"/>
              <a:t>2</a:t>
            </a:r>
            <a:r>
              <a:rPr lang="en-US" dirty="0" smtClean="0"/>
              <a:t> then DEC</a:t>
            </a:r>
            <a:r>
              <a:rPr lang="en-US" baseline="-25000" dirty="0" smtClean="0"/>
              <a:t>1 </a:t>
            </a:r>
            <a:r>
              <a:rPr lang="en-US" dirty="0" smtClean="0"/>
              <a:t>is loaded in place of DEC</a:t>
            </a:r>
            <a:r>
              <a:rPr lang="en-US" baseline="-25000" dirty="0" smtClean="0"/>
              <a:t>2</a:t>
            </a:r>
          </a:p>
          <a:p>
            <a:pPr lvl="2"/>
            <a:r>
              <a:rPr lang="en-US" dirty="0" smtClean="0"/>
              <a:t>Otherwise no reconfiguration occurs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DRL </a:t>
            </a:r>
            <a:r>
              <a:rPr lang="en-US" dirty="0" err="1" smtClean="0"/>
              <a:t>Multicontext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Case 2: </a:t>
            </a:r>
            <a:r>
              <a:rPr lang="en-US" i="1" dirty="0" smtClean="0"/>
              <a:t>K</a:t>
            </a:r>
            <a:r>
              <a:rPr lang="en-US" dirty="0" smtClean="0"/>
              <a:t> DRL cells available</a:t>
            </a:r>
          </a:p>
          <a:p>
            <a:pPr lvl="1"/>
            <a:r>
              <a:rPr lang="en-US" dirty="0" smtClean="0"/>
              <a:t>Processes entire event window from beginning</a:t>
            </a:r>
          </a:p>
          <a:p>
            <a:pPr lvl="1"/>
            <a:r>
              <a:rPr lang="en-US" dirty="0" smtClean="0"/>
              <a:t>If DE class not loaded in DRL cell, then that DRL cell is reconfigured</a:t>
            </a:r>
          </a:p>
          <a:p>
            <a:pPr lvl="1"/>
            <a:r>
              <a:rPr lang="en-US" dirty="0" smtClean="0"/>
              <a:t>Stops once all DRL cells are loaded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Algorithms for Local Memory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Differences from Shared Memory</a:t>
            </a:r>
          </a:p>
          <a:p>
            <a:pPr lvl="1"/>
            <a:r>
              <a:rPr lang="en-US" dirty="0" smtClean="0"/>
              <a:t>HW/SW Partitioning Algorithm</a:t>
            </a:r>
          </a:p>
          <a:p>
            <a:pPr lvl="2"/>
            <a:r>
              <a:rPr lang="en-US" dirty="0" smtClean="0"/>
              <a:t>Decides which DRL cell will always execute events of each class</a:t>
            </a:r>
          </a:p>
          <a:p>
            <a:pPr lvl="1"/>
            <a:r>
              <a:rPr lang="en-US" dirty="0" smtClean="0"/>
              <a:t>DRL </a:t>
            </a:r>
            <a:r>
              <a:rPr lang="en-US" dirty="0" err="1" smtClean="0"/>
              <a:t>Multicontext</a:t>
            </a:r>
            <a:r>
              <a:rPr lang="en-US" dirty="0" smtClean="0"/>
              <a:t> Algorithm</a:t>
            </a:r>
          </a:p>
          <a:p>
            <a:pPr lvl="2"/>
            <a:r>
              <a:rPr lang="en-US" dirty="0" smtClean="0"/>
              <a:t>Mapping between classes/objects and DRL cells is fixed at compile-time</a:t>
            </a:r>
          </a:p>
          <a:p>
            <a:pPr lvl="3"/>
            <a:r>
              <a:rPr lang="en-US" dirty="0" smtClean="0"/>
              <a:t>i.e. DEC</a:t>
            </a:r>
            <a:r>
              <a:rPr lang="en-US" baseline="-25000" dirty="0" smtClean="0"/>
              <a:t>1</a:t>
            </a:r>
            <a:r>
              <a:rPr lang="en-US" dirty="0" smtClean="0"/>
              <a:t> must always be loaded in DRL</a:t>
            </a:r>
            <a:r>
              <a:rPr lang="en-US" baseline="-25000" dirty="0" smtClean="0"/>
              <a:t>3</a:t>
            </a:r>
            <a:r>
              <a:rPr lang="en-US" dirty="0" smtClean="0"/>
              <a:t>, but DEC</a:t>
            </a:r>
            <a:r>
              <a:rPr lang="en-US" baseline="-25000" dirty="0" smtClean="0"/>
              <a:t>1</a:t>
            </a:r>
            <a:r>
              <a:rPr lang="en-US" dirty="0" smtClean="0"/>
              <a:t> is not always loaded</a:t>
            </a:r>
          </a:p>
          <a:p>
            <a:r>
              <a:rPr lang="en-US" dirty="0" smtClean="0"/>
              <a:t>Rest of algorithms are similar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Improvements to HW/SW Partitioning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HW based </a:t>
            </a:r>
            <a:r>
              <a:rPr lang="en-US" dirty="0" err="1" smtClean="0"/>
              <a:t>prefetching</a:t>
            </a:r>
            <a:r>
              <a:rPr lang="en-US" dirty="0" smtClean="0"/>
              <a:t> technique which overlaps execution &amp; reconfiguration</a:t>
            </a:r>
            <a:endParaRPr lang="en-US" dirty="0" smtClean="0"/>
          </a:p>
          <a:p>
            <a:r>
              <a:rPr lang="en-US" dirty="0" smtClean="0"/>
              <a:t>Goal: </a:t>
            </a:r>
            <a:r>
              <a:rPr lang="en-US" dirty="0" smtClean="0"/>
              <a:t>maximize # of DE classes mapped to HW while…</a:t>
            </a:r>
          </a:p>
          <a:p>
            <a:pPr lvl="1"/>
            <a:r>
              <a:rPr lang="en-US" dirty="0" smtClean="0"/>
              <a:t>Meeting memory and DRL area constraints</a:t>
            </a:r>
          </a:p>
          <a:p>
            <a:pPr lvl="1"/>
            <a:r>
              <a:rPr lang="en-US" dirty="0" smtClean="0"/>
              <a:t>Average execution time for all classes in HW is less than average SW execution time</a:t>
            </a:r>
          </a:p>
          <a:p>
            <a:pPr lvl="2"/>
            <a:r>
              <a:rPr lang="en-US" dirty="0" smtClean="0"/>
              <a:t>Factors in probability of how often DE class will be used</a:t>
            </a:r>
          </a:p>
          <a:p>
            <a:r>
              <a:rPr lang="en-US" dirty="0" smtClean="0"/>
              <a:t>Obtains initial solution &amp; iteratively improves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Improvements to HW/SW Partitioning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Obtained </a:t>
            </a:r>
            <a:r>
              <a:rPr lang="en-US" dirty="0" smtClean="0"/>
              <a:t>using previous algorithm except some classes classified as SW due to limited resources</a:t>
            </a:r>
          </a:p>
          <a:p>
            <a:r>
              <a:rPr lang="en-US" dirty="0" smtClean="0"/>
              <a:t>Iterative solution</a:t>
            </a:r>
          </a:p>
          <a:p>
            <a:pPr lvl="1"/>
            <a:r>
              <a:rPr lang="en-US" dirty="0" smtClean="0"/>
              <a:t>Uses list of classes sorted by execution time</a:t>
            </a:r>
          </a:p>
          <a:p>
            <a:pPr lvl="1"/>
            <a:r>
              <a:rPr lang="en-US" dirty="0" smtClean="0"/>
              <a:t>Tests improvement to average HW time vs. average SW time if class moved to HW</a:t>
            </a:r>
          </a:p>
          <a:p>
            <a:pPr lvl="1"/>
            <a:r>
              <a:rPr lang="en-US" dirty="0" smtClean="0"/>
              <a:t>Continues until optimal solution found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Definitions</a:t>
            </a:r>
          </a:p>
          <a:p>
            <a:r>
              <a:rPr lang="en-US" dirty="0" err="1" smtClean="0"/>
              <a:t>Codesign</a:t>
            </a:r>
            <a:r>
              <a:rPr lang="en-US" dirty="0" smtClean="0"/>
              <a:t> Methodology</a:t>
            </a:r>
          </a:p>
          <a:p>
            <a:r>
              <a:rPr lang="en-US" dirty="0" smtClean="0"/>
              <a:t>Proposed Architectures</a:t>
            </a:r>
          </a:p>
          <a:p>
            <a:r>
              <a:rPr lang="en-US" dirty="0" smtClean="0"/>
              <a:t>Optimization Algorithms</a:t>
            </a:r>
          </a:p>
          <a:p>
            <a:r>
              <a:rPr lang="en-US" dirty="0" smtClean="0"/>
              <a:t>Experiments &amp; Results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Improvements to HW/SW Partitioning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Goal: minimize reconfiguration </a:t>
            </a:r>
            <a:r>
              <a:rPr lang="en-US" dirty="0" smtClean="0"/>
              <a:t>latency by reducing # of reconfigurations performed</a:t>
            </a:r>
          </a:p>
          <a:p>
            <a:r>
              <a:rPr lang="en-US" dirty="0" smtClean="0"/>
              <a:t>Solution: Class Packing</a:t>
            </a:r>
          </a:p>
          <a:p>
            <a:pPr lvl="1"/>
            <a:r>
              <a:rPr lang="en-US" dirty="0" smtClean="0"/>
              <a:t>Goal: Pack HW classes into minimum # of reconfiguration contexts (i.e. several classes into single DRL cell)</a:t>
            </a:r>
          </a:p>
          <a:p>
            <a:pPr lvl="1"/>
            <a:r>
              <a:rPr lang="en-US" dirty="0" smtClean="0"/>
              <a:t>Packed according to DRL area</a:t>
            </a:r>
          </a:p>
          <a:p>
            <a:pPr lvl="1"/>
            <a:r>
              <a:rPr lang="en-US" dirty="0" smtClean="0"/>
              <a:t>Uses left-edge algorithm for optimal results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 of Improved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Simulation </a:t>
            </a:r>
            <a:r>
              <a:rPr lang="en-US" dirty="0" smtClean="0"/>
              <a:t>examples (subset of full </a:t>
            </a:r>
            <a:r>
              <a:rPr lang="en-US" dirty="0" smtClean="0"/>
              <a:t>datasets)</a:t>
            </a:r>
            <a:endParaRPr lang="en-US" dirty="0" smtClean="0"/>
          </a:p>
          <a:p>
            <a:pPr lvl="1"/>
            <a:r>
              <a:rPr lang="en-US" dirty="0" smtClean="0"/>
              <a:t>Example 1 &amp; 2</a:t>
            </a:r>
          </a:p>
          <a:p>
            <a:pPr lvl="2"/>
            <a:r>
              <a:rPr lang="en-US" dirty="0" smtClean="0"/>
              <a:t>Have 7 DE classes</a:t>
            </a:r>
          </a:p>
          <a:p>
            <a:pPr lvl="2"/>
            <a:r>
              <a:rPr lang="en-US" dirty="0" smtClean="0"/>
              <a:t>E1’s area facilitates class packing while E2 does not</a:t>
            </a:r>
          </a:p>
          <a:p>
            <a:pPr lvl="1"/>
            <a:r>
              <a:rPr lang="en-US" dirty="0" smtClean="0"/>
              <a:t>Example 3 &amp; 4</a:t>
            </a:r>
          </a:p>
          <a:p>
            <a:pPr lvl="2"/>
            <a:r>
              <a:rPr lang="en-US" dirty="0" smtClean="0"/>
              <a:t>Have 8 DE classes</a:t>
            </a:r>
          </a:p>
          <a:p>
            <a:pPr lvl="2"/>
            <a:r>
              <a:rPr lang="en-US" dirty="0" smtClean="0"/>
              <a:t>E3’s difference between HW &amp; SW execution time is not significant while E4’s is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 of Improved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B8F7E-F2BA-BD49-8E01-99ED9DECE96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HW Implementation vs. Improved HW/SW Partitioning &amp; DRL </a:t>
            </a:r>
            <a:r>
              <a:rPr lang="en-US" dirty="0" err="1" smtClean="0"/>
              <a:t>Multicontext</a:t>
            </a:r>
            <a:r>
              <a:rPr lang="en-US" dirty="0" smtClean="0"/>
              <a:t> Algorithms</a:t>
            </a:r>
          </a:p>
          <a:p>
            <a:pPr lvl="1"/>
            <a:r>
              <a:rPr lang="en-US" dirty="0" smtClean="0"/>
              <a:t>No significant difference in execution time</a:t>
            </a:r>
          </a:p>
          <a:p>
            <a:r>
              <a:rPr lang="en-US" dirty="0" smtClean="0"/>
              <a:t>All SW Implementation significantly slower than all other implementations (even when SW class execution time similar to HW)</a:t>
            </a:r>
          </a:p>
          <a:p>
            <a:pPr lvl="1"/>
            <a:r>
              <a:rPr lang="en-US" dirty="0" smtClean="0"/>
              <a:t>Due to HW/SW communication </a:t>
            </a:r>
            <a:r>
              <a:rPr lang="en-US" dirty="0" smtClean="0"/>
              <a:t>overhead</a:t>
            </a:r>
          </a:p>
          <a:p>
            <a:r>
              <a:rPr lang="en-US" dirty="0" smtClean="0"/>
              <a:t>Optimal event window size is # of DRL cells + 1</a:t>
            </a:r>
          </a:p>
          <a:p>
            <a:pPr lvl="1"/>
            <a:r>
              <a:rPr lang="en-US" dirty="0" smtClean="0"/>
              <a:t>DRL reconfigurations can overlap CPU executions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Apply HW/SW </a:t>
            </a:r>
            <a:r>
              <a:rPr lang="en-US" dirty="0" err="1" smtClean="0"/>
              <a:t>codesign</a:t>
            </a:r>
            <a:r>
              <a:rPr lang="en-US" dirty="0" smtClean="0"/>
              <a:t> techniques to dynamically reconfigurable logic (DRL) devices</a:t>
            </a:r>
          </a:p>
          <a:p>
            <a:pPr lvl="1"/>
            <a:r>
              <a:rPr lang="en-US" dirty="0" smtClean="0"/>
              <a:t>Major challenge is reconfiguration latency</a:t>
            </a:r>
          </a:p>
          <a:p>
            <a:r>
              <a:rPr lang="en-US" dirty="0" smtClean="0"/>
              <a:t>Conventional HW/SW </a:t>
            </a:r>
            <a:r>
              <a:rPr lang="en-US" dirty="0" err="1" smtClean="0"/>
              <a:t>codesign</a:t>
            </a:r>
            <a:r>
              <a:rPr lang="en-US" dirty="0" smtClean="0"/>
              <a:t> approaches fail to consider features of DRL devices</a:t>
            </a:r>
          </a:p>
          <a:p>
            <a:pPr lvl="1"/>
            <a:r>
              <a:rPr lang="en-US" dirty="0" smtClean="0"/>
              <a:t>Do not take into account flexibility  of DRL</a:t>
            </a:r>
          </a:p>
          <a:p>
            <a:pPr lvl="2"/>
            <a:r>
              <a:rPr lang="en-US" dirty="0" smtClean="0"/>
              <a:t>Multiple configurations</a:t>
            </a:r>
          </a:p>
          <a:p>
            <a:pPr lvl="2"/>
            <a:r>
              <a:rPr lang="en-US" dirty="0" smtClean="0"/>
              <a:t>Partial &amp; run-time reconfiguration, etc.</a:t>
            </a:r>
          </a:p>
          <a:p>
            <a:r>
              <a:rPr lang="en-US" dirty="0" smtClean="0"/>
              <a:t>Need new methodologies/algorithms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Paper’s Contributions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HW/SW methodology with dynamic scheduling using DRL architectures</a:t>
            </a:r>
          </a:p>
          <a:p>
            <a:r>
              <a:rPr lang="en-US" dirty="0" smtClean="0"/>
              <a:t>Novel approach to dynamic DRL </a:t>
            </a:r>
            <a:r>
              <a:rPr lang="en-US" dirty="0" err="1" smtClean="0"/>
              <a:t>multicontext</a:t>
            </a:r>
            <a:r>
              <a:rPr lang="en-US" dirty="0" smtClean="0"/>
              <a:t> scheduling</a:t>
            </a:r>
          </a:p>
          <a:p>
            <a:r>
              <a:rPr lang="en-US" dirty="0" smtClean="0"/>
              <a:t>HW/SW partitioning algorithm for dynamically reconfigurable architectures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Reconfiguration contexts</a:t>
            </a:r>
          </a:p>
          <a:p>
            <a:pPr lvl="1"/>
            <a:r>
              <a:rPr lang="en-US" dirty="0" smtClean="0"/>
              <a:t>Temporal exclusive segments</a:t>
            </a:r>
          </a:p>
          <a:p>
            <a:r>
              <a:rPr lang="en-US" dirty="0" smtClean="0"/>
              <a:t>DRL </a:t>
            </a:r>
            <a:r>
              <a:rPr lang="en-US" dirty="0" err="1" smtClean="0"/>
              <a:t>multicontext</a:t>
            </a:r>
            <a:r>
              <a:rPr lang="en-US" dirty="0" smtClean="0"/>
              <a:t> scheduling</a:t>
            </a:r>
          </a:p>
          <a:p>
            <a:pPr lvl="1"/>
            <a:r>
              <a:rPr lang="en-US" dirty="0" smtClean="0"/>
              <a:t>Finds an execution order for a set of tasks that minimizes the application execution time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Discrete Event Class (DEC)</a:t>
            </a:r>
          </a:p>
          <a:p>
            <a:pPr lvl="1"/>
            <a:r>
              <a:rPr lang="en-US" dirty="0" smtClean="0"/>
              <a:t>Concurrent process type with certain behavior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Discrete Event Object (DEO)</a:t>
            </a:r>
          </a:p>
          <a:p>
            <a:pPr lvl="1"/>
            <a:r>
              <a:rPr lang="en-US" dirty="0" smtClean="0"/>
              <a:t>Concrete instance of a DE class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5638800" y="1219200"/>
            <a:ext cx="3200400" cy="2502932"/>
            <a:chOff x="5638800" y="1295400"/>
            <a:chExt cx="3200400" cy="2502932"/>
          </a:xfrm>
        </p:grpSpPr>
        <p:sp>
          <p:nvSpPr>
            <p:cNvPr id="10" name="Rounded Rectangle 9"/>
            <p:cNvSpPr/>
            <p:nvPr/>
          </p:nvSpPr>
          <p:spPr>
            <a:xfrm>
              <a:off x="5638800" y="1828800"/>
              <a:ext cx="2286000" cy="14478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77000" y="1981200"/>
              <a:ext cx="1140691" cy="378691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State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943600" y="2743200"/>
              <a:ext cx="1676400" cy="3810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Behavior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38800" y="1295400"/>
              <a:ext cx="13554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Input Event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19800" y="34290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Output Event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3" idx="2"/>
            </p:cNvCxnSpPr>
            <p:nvPr/>
          </p:nvCxnSpPr>
          <p:spPr>
            <a:xfrm rot="16200000" flipH="1">
              <a:off x="5777681" y="2203569"/>
              <a:ext cx="1078468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1" idx="2"/>
            </p:cNvCxnSpPr>
            <p:nvPr/>
          </p:nvCxnSpPr>
          <p:spPr>
            <a:xfrm rot="16200000" flipH="1">
              <a:off x="6859155" y="2548081"/>
              <a:ext cx="383309" cy="692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2" idx="2"/>
              <a:endCxn id="14" idx="0"/>
            </p:cNvCxnSpPr>
            <p:nvPr/>
          </p:nvCxnSpPr>
          <p:spPr>
            <a:xfrm rot="5400000">
              <a:off x="6629400" y="3276600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8001000" y="23622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DEC</a:t>
              </a:r>
              <a:endParaRPr lang="en-US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638800" y="4407932"/>
            <a:ext cx="3200400" cy="1916668"/>
            <a:chOff x="5638800" y="4407932"/>
            <a:chExt cx="3200400" cy="1916668"/>
          </a:xfrm>
        </p:grpSpPr>
        <p:sp>
          <p:nvSpPr>
            <p:cNvPr id="28" name="Rounded Rectangle 27"/>
            <p:cNvSpPr/>
            <p:nvPr/>
          </p:nvSpPr>
          <p:spPr>
            <a:xfrm>
              <a:off x="5638800" y="4572000"/>
              <a:ext cx="2286000" cy="14478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477000" y="4724400"/>
              <a:ext cx="1140691" cy="378691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43600" y="5486400"/>
              <a:ext cx="1676400" cy="3810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DEC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16200000" flipH="1">
              <a:off x="5777681" y="4946769"/>
              <a:ext cx="1078468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9" idx="2"/>
            </p:cNvCxnSpPr>
            <p:nvPr/>
          </p:nvCxnSpPr>
          <p:spPr>
            <a:xfrm rot="16200000" flipH="1">
              <a:off x="6859155" y="5291281"/>
              <a:ext cx="383309" cy="692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28" idx="2"/>
            </p:cNvCxnSpPr>
            <p:nvPr/>
          </p:nvCxnSpPr>
          <p:spPr>
            <a:xfrm rot="16200000" flipH="1">
              <a:off x="6629797" y="6171803"/>
              <a:ext cx="304800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8001000" y="51054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DEO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Event Stream (ES)</a:t>
            </a:r>
          </a:p>
          <a:p>
            <a:pPr lvl="1"/>
            <a:r>
              <a:rPr lang="en-US" dirty="0" smtClean="0"/>
              <a:t>List of events ordered by tag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Discrete Event Functional Unit</a:t>
            </a:r>
          </a:p>
          <a:p>
            <a:pPr lvl="1"/>
            <a:r>
              <a:rPr lang="en-US" dirty="0" smtClean="0"/>
              <a:t>Physical component where an event can be executed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181600" y="1219200"/>
            <a:ext cx="3200400" cy="2140298"/>
            <a:chOff x="5181600" y="1826567"/>
            <a:chExt cx="3200400" cy="2140298"/>
          </a:xfrm>
        </p:grpSpPr>
        <p:sp>
          <p:nvSpPr>
            <p:cNvPr id="7" name="Rounded Rectangle 6"/>
            <p:cNvSpPr/>
            <p:nvPr/>
          </p:nvSpPr>
          <p:spPr>
            <a:xfrm>
              <a:off x="6019800" y="2057400"/>
              <a:ext cx="2362200" cy="3810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(Tag, DEC, DEO, V)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019800" y="2590800"/>
              <a:ext cx="2362200" cy="3810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(Tag, DEC, DEO, V)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019800" y="3505200"/>
              <a:ext cx="2362200" cy="3810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(Tag, DEC, DEO, V)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7162800" y="3048000"/>
              <a:ext cx="45719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81600" y="182656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-</a:t>
              </a:r>
              <a:endParaRPr 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81600" y="3505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+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5400000">
              <a:off x="4882634" y="2965966"/>
              <a:ext cx="1817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7162800" y="3200400"/>
              <a:ext cx="45719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162800" y="3352800"/>
              <a:ext cx="45719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019800" y="4267200"/>
            <a:ext cx="2362200" cy="1858963"/>
            <a:chOff x="6019800" y="4267200"/>
            <a:chExt cx="2362200" cy="1858963"/>
          </a:xfrm>
        </p:grpSpPr>
        <p:sp>
          <p:nvSpPr>
            <p:cNvPr id="19" name="Rounded Rectangle 18"/>
            <p:cNvSpPr/>
            <p:nvPr/>
          </p:nvSpPr>
          <p:spPr>
            <a:xfrm>
              <a:off x="6019800" y="4267200"/>
              <a:ext cx="2362200" cy="3810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(Tag, DEC, DEO, V)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6427469" y="5181600"/>
              <a:ext cx="1562100" cy="7620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DEC</a:t>
              </a:r>
              <a:r>
                <a:rPr lang="en-US" baseline="-25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</a:t>
              </a:r>
              <a:endPara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189469" y="5410200"/>
              <a:ext cx="655319" cy="381000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1</a:t>
              </a:r>
              <a:endPara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299834" y="4953000"/>
              <a:ext cx="1817369" cy="1173163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24" name="Straight Arrow Connector 23"/>
            <p:cNvCxnSpPr>
              <a:stCxn id="19" idx="2"/>
              <a:endCxn id="22" idx="0"/>
            </p:cNvCxnSpPr>
            <p:nvPr/>
          </p:nvCxnSpPr>
          <p:spPr>
            <a:xfrm rot="16200000" flipH="1">
              <a:off x="7052309" y="4796790"/>
              <a:ext cx="304800" cy="761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685800" y="1202690"/>
            <a:ext cx="7772400" cy="907473"/>
          </a:xfrm>
          <a:prstGeom prst="rect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Application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Stage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85800" y="2186363"/>
            <a:ext cx="7772400" cy="2667000"/>
          </a:xfrm>
          <a:prstGeom prst="rect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Static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Stage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5800" y="4929563"/>
            <a:ext cx="7772400" cy="1371600"/>
          </a:xfrm>
          <a:prstGeom prst="rect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Dynamic Stage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Codesign</a:t>
            </a:r>
            <a:r>
              <a:rPr lang="en-US" dirty="0" smtClean="0"/>
              <a:t> Methodology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1905000" y="1355090"/>
            <a:ext cx="2286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Discrete Event System Specification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400800" y="1355090"/>
            <a:ext cx="16002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 Constraints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4191000" y="3183890"/>
            <a:ext cx="1905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HW/SW Class Partitioning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1905000" y="2269490"/>
            <a:ext cx="2286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Discrete Event Class &amp; Object Extraction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286000" y="3183890"/>
            <a:ext cx="1524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 Class Estimation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400800" y="4174490"/>
            <a:ext cx="1524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 Synthesis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2286000" y="4174490"/>
            <a:ext cx="1524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 Synthesis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18" idx="2"/>
            <a:endCxn id="22" idx="0"/>
          </p:cNvCxnSpPr>
          <p:nvPr/>
        </p:nvCxnSpPr>
        <p:spPr>
          <a:xfrm rot="5400000">
            <a:off x="2895600" y="211709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2" idx="2"/>
            <a:endCxn id="23" idx="0"/>
          </p:cNvCxnSpPr>
          <p:nvPr/>
        </p:nvCxnSpPr>
        <p:spPr>
          <a:xfrm rot="5400000">
            <a:off x="2895600" y="303149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3" idx="3"/>
            <a:endCxn id="21" idx="1"/>
          </p:cNvCxnSpPr>
          <p:nvPr/>
        </p:nvCxnSpPr>
        <p:spPr>
          <a:xfrm>
            <a:off x="3810000" y="348869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1" idx="2"/>
            <a:endCxn id="31" idx="0"/>
          </p:cNvCxnSpPr>
          <p:nvPr/>
        </p:nvCxnSpPr>
        <p:spPr>
          <a:xfrm rot="5400000">
            <a:off x="4476750" y="4422140"/>
            <a:ext cx="1295400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3276600" y="5088890"/>
            <a:ext cx="3657600" cy="1168400"/>
          </a:xfrm>
          <a:prstGeom prst="roundRect">
            <a:avLst/>
          </a:prstGeom>
          <a:solidFill>
            <a:schemeClr val="accent1">
              <a:alpha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257800" y="5241290"/>
            <a:ext cx="1600200" cy="838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DRL</a:t>
            </a:r>
          </a:p>
          <a:p>
            <a:pPr algn="ctr"/>
            <a:r>
              <a:rPr lang="en-US" dirty="0" smtClean="0"/>
              <a:t>Multi-Context Scheduling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3352800" y="5241290"/>
            <a:ext cx="1600200" cy="838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HW/SW Scheduling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27" idx="3"/>
            <a:endCxn id="26" idx="1"/>
          </p:cNvCxnSpPr>
          <p:nvPr/>
        </p:nvCxnSpPr>
        <p:spPr>
          <a:xfrm>
            <a:off x="4953000" y="566039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19" idx="2"/>
            <a:endCxn id="21" idx="0"/>
          </p:cNvCxnSpPr>
          <p:nvPr/>
        </p:nvCxnSpPr>
        <p:spPr>
          <a:xfrm rot="5400000">
            <a:off x="5562600" y="1545590"/>
            <a:ext cx="1219200" cy="2057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21" idx="2"/>
            <a:endCxn id="25" idx="0"/>
          </p:cNvCxnSpPr>
          <p:nvPr/>
        </p:nvCxnSpPr>
        <p:spPr>
          <a:xfrm rot="5400000">
            <a:off x="3905250" y="2936240"/>
            <a:ext cx="381000" cy="20955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21" idx="2"/>
            <a:endCxn id="24" idx="0"/>
          </p:cNvCxnSpPr>
          <p:nvPr/>
        </p:nvCxnSpPr>
        <p:spPr>
          <a:xfrm rot="16200000" flipH="1">
            <a:off x="5962650" y="2974340"/>
            <a:ext cx="381000" cy="2019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stCxn id="25" idx="2"/>
            <a:endCxn id="31" idx="1"/>
          </p:cNvCxnSpPr>
          <p:nvPr/>
        </p:nvCxnSpPr>
        <p:spPr>
          <a:xfrm rot="16200000" flipH="1">
            <a:off x="2717800" y="5114290"/>
            <a:ext cx="889000" cy="2286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24" idx="2"/>
            <a:endCxn id="31" idx="3"/>
          </p:cNvCxnSpPr>
          <p:nvPr/>
        </p:nvCxnSpPr>
        <p:spPr>
          <a:xfrm rot="5400000">
            <a:off x="6604000" y="5114290"/>
            <a:ext cx="889000" cy="2286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Architecture 1: Shared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42B8F7E-F2BA-BD49-8E01-99ED9DECE96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1295400"/>
            <a:ext cx="7543800" cy="419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09800" y="6074569"/>
            <a:ext cx="1371600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CPU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0200" y="6074569"/>
            <a:ext cx="1371600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System RAM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95599" y="4648200"/>
            <a:ext cx="2094347" cy="53340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HW/SW &amp; DRL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Multi-Context Scheduler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10400" y="3955257"/>
            <a:ext cx="1371600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Event Stream RAM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10400" y="3276600"/>
            <a:ext cx="1371600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DRL Context (Class) RAM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60945" y="2667000"/>
            <a:ext cx="990600" cy="34663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DRL Cell</a:t>
            </a:r>
            <a:r>
              <a:rPr lang="en-US" sz="1400" baseline="-25000" dirty="0" smtClean="0">
                <a:solidFill>
                  <a:schemeClr val="tx1"/>
                </a:solidFill>
              </a:rPr>
              <a:t>0</a:t>
            </a:r>
            <a:endParaRPr 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0145" y="2667000"/>
            <a:ext cx="990600" cy="34663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DRL Cell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endParaRPr lang="en-US" sz="1400" baseline="-25000" dirty="0" smtClean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89945" y="2667000"/>
            <a:ext cx="990600" cy="34663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DRL </a:t>
            </a:r>
            <a:r>
              <a:rPr lang="en-US" sz="1400" dirty="0" err="1" smtClean="0">
                <a:solidFill>
                  <a:schemeClr val="tx1"/>
                </a:solidFill>
              </a:rPr>
              <a:t>Cell</a:t>
            </a:r>
            <a:r>
              <a:rPr lang="en-US" sz="1400" baseline="-25000" dirty="0" err="1">
                <a:solidFill>
                  <a:schemeClr val="tx1"/>
                </a:solidFill>
              </a:rPr>
              <a:t>N</a:t>
            </a:r>
            <a:endParaRPr lang="en-US" sz="1400" baseline="-250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84945" y="1447800"/>
            <a:ext cx="1371600" cy="56356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Object State RAM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143000" y="5789612"/>
            <a:ext cx="7543800" cy="1588"/>
          </a:xfrm>
          <a:prstGeom prst="straightConnector1">
            <a:avLst/>
          </a:prstGeom>
          <a:ln w="76200" cap="flat" cmpd="sng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256146" y="2514600"/>
            <a:ext cx="5068454" cy="64654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256146" y="2287588"/>
            <a:ext cx="5068454" cy="1588"/>
          </a:xfrm>
          <a:prstGeom prst="straightConnector1">
            <a:avLst/>
          </a:prstGeom>
          <a:ln w="38100" cap="flat" cmpd="sng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78364" y="2831068"/>
            <a:ext cx="1211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DRL Array</a:t>
            </a:r>
            <a:endParaRPr lang="en-US" sz="14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3999345" y="2796540"/>
            <a:ext cx="655319" cy="45719"/>
            <a:chOff x="4114800" y="2897833"/>
            <a:chExt cx="655319" cy="45719"/>
          </a:xfrm>
        </p:grpSpPr>
        <p:sp>
          <p:nvSpPr>
            <p:cNvPr id="22" name="Oval 21"/>
            <p:cNvSpPr/>
            <p:nvPr/>
          </p:nvSpPr>
          <p:spPr>
            <a:xfrm>
              <a:off x="4114800" y="2897833"/>
              <a:ext cx="45719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419600" y="2897833"/>
              <a:ext cx="45719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724400" y="2897833"/>
              <a:ext cx="45719" cy="4571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332845" y="1902896"/>
            <a:ext cx="991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Object Bus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990600" y="5407223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System Bus</a:t>
            </a:r>
            <a:endParaRPr lang="en-US" sz="1400" dirty="0"/>
          </a:p>
        </p:txBody>
      </p:sp>
      <p:cxnSp>
        <p:nvCxnSpPr>
          <p:cNvPr id="32" name="Elbow Connector 31"/>
          <p:cNvCxnSpPr>
            <a:stCxn id="12" idx="1"/>
            <a:endCxn id="10" idx="1"/>
          </p:cNvCxnSpPr>
          <p:nvPr/>
        </p:nvCxnSpPr>
        <p:spPr>
          <a:xfrm rot="10800000" flipH="1" flipV="1">
            <a:off x="1560944" y="2840314"/>
            <a:ext cx="5449455" cy="1396723"/>
          </a:xfrm>
          <a:prstGeom prst="bentConnector3">
            <a:avLst>
              <a:gd name="adj1" fmla="val -2712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hape 37"/>
          <p:cNvCxnSpPr>
            <a:stCxn id="12" idx="2"/>
            <a:endCxn id="11" idx="1"/>
          </p:cNvCxnSpPr>
          <p:nvPr/>
        </p:nvCxnSpPr>
        <p:spPr>
          <a:xfrm rot="16200000" flipH="1">
            <a:off x="4260947" y="808927"/>
            <a:ext cx="544751" cy="4954155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hape 43"/>
          <p:cNvCxnSpPr>
            <a:endCxn id="13" idx="1"/>
          </p:cNvCxnSpPr>
          <p:nvPr/>
        </p:nvCxnSpPr>
        <p:spPr>
          <a:xfrm rot="5400000" flipH="1" flipV="1">
            <a:off x="2015251" y="3465872"/>
            <a:ext cx="1390450" cy="139337"/>
          </a:xfrm>
          <a:prstGeom prst="bentConnector2">
            <a:avLst/>
          </a:prstGeom>
          <a:ln>
            <a:headEnd type="oval" w="lg" len="lg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hape 46"/>
          <p:cNvCxnSpPr>
            <a:endCxn id="14" idx="1"/>
          </p:cNvCxnSpPr>
          <p:nvPr/>
        </p:nvCxnSpPr>
        <p:spPr>
          <a:xfrm rot="5400000" flipH="1" flipV="1">
            <a:off x="4221915" y="3469010"/>
            <a:ext cx="1396725" cy="139336"/>
          </a:xfrm>
          <a:prstGeom prst="bentConnector2">
            <a:avLst/>
          </a:prstGeom>
          <a:ln>
            <a:headEnd type="oval" w="lg" len="lg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14" idx="2"/>
          </p:cNvCxnSpPr>
          <p:nvPr/>
        </p:nvCxnSpPr>
        <p:spPr>
          <a:xfrm rot="5400000" flipH="1" flipV="1">
            <a:off x="5212870" y="3286006"/>
            <a:ext cx="544751" cy="1588"/>
          </a:xfrm>
          <a:prstGeom prst="straightConnector1">
            <a:avLst/>
          </a:prstGeom>
          <a:ln>
            <a:headEnd type="oval" w="lg" len="lg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13" idx="2"/>
          </p:cNvCxnSpPr>
          <p:nvPr/>
        </p:nvCxnSpPr>
        <p:spPr>
          <a:xfrm rot="5400000" flipH="1" flipV="1">
            <a:off x="3003070" y="3286006"/>
            <a:ext cx="544751" cy="1588"/>
          </a:xfrm>
          <a:prstGeom prst="straightConnector1">
            <a:avLst/>
          </a:prstGeom>
          <a:ln>
            <a:headEnd type="oval" w="lg" len="lg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752600" y="35052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Class Bus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1143000" y="4191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Event Bus</a:t>
            </a:r>
            <a:endParaRPr lang="en-US" sz="1400" dirty="0"/>
          </a:p>
        </p:txBody>
      </p:sp>
      <p:cxnSp>
        <p:nvCxnSpPr>
          <p:cNvPr id="63" name="Straight Arrow Connector 62"/>
          <p:cNvCxnSpPr>
            <a:stCxn id="9" idx="2"/>
          </p:cNvCxnSpPr>
          <p:nvPr/>
        </p:nvCxnSpPr>
        <p:spPr>
          <a:xfrm rot="16200000" flipH="1">
            <a:off x="3632614" y="5491759"/>
            <a:ext cx="620321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7" idx="0"/>
          </p:cNvCxnSpPr>
          <p:nvPr/>
        </p:nvCxnSpPr>
        <p:spPr>
          <a:xfrm rot="5400000" flipH="1" flipV="1">
            <a:off x="2754314" y="5932487"/>
            <a:ext cx="283369" cy="7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" idx="0"/>
          </p:cNvCxnSpPr>
          <p:nvPr/>
        </p:nvCxnSpPr>
        <p:spPr>
          <a:xfrm rot="5400000" flipH="1" flipV="1">
            <a:off x="5960072" y="5937845"/>
            <a:ext cx="272652" cy="7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3375026" y="4442620"/>
            <a:ext cx="411159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5400000">
            <a:off x="3644899" y="4103687"/>
            <a:ext cx="1090613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762000" y="4722812"/>
            <a:ext cx="2133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762000" y="5103812"/>
            <a:ext cx="2133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1828800" y="4800600"/>
            <a:ext cx="45719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1828800" y="4876800"/>
            <a:ext cx="45719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1828800" y="4953000"/>
            <a:ext cx="45719" cy="457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340591" y="4569023"/>
            <a:ext cx="573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I/O</a:t>
            </a:r>
            <a:r>
              <a:rPr lang="en-US" sz="1400" baseline="-25000" dirty="0" smtClean="0"/>
              <a:t>0</a:t>
            </a:r>
            <a:endParaRPr lang="en-US" sz="1400" baseline="-25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40591" y="4953000"/>
            <a:ext cx="573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I/O</a:t>
            </a:r>
            <a:r>
              <a:rPr lang="en-US" sz="1400" baseline="-25000" dirty="0"/>
              <a:t>L</a:t>
            </a:r>
          </a:p>
        </p:txBody>
      </p:sp>
      <p:cxnSp>
        <p:nvCxnSpPr>
          <p:cNvPr id="46" name="Straight Arrow Connector 45"/>
          <p:cNvCxnSpPr>
            <a:stCxn id="15" idx="2"/>
          </p:cNvCxnSpPr>
          <p:nvPr/>
        </p:nvCxnSpPr>
        <p:spPr>
          <a:xfrm rot="16200000" flipH="1">
            <a:off x="3631837" y="2150269"/>
            <a:ext cx="277816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2" idx="0"/>
          </p:cNvCxnSpPr>
          <p:nvPr/>
        </p:nvCxnSpPr>
        <p:spPr>
          <a:xfrm rot="5400000" flipH="1" flipV="1">
            <a:off x="1866539" y="2477294"/>
            <a:ext cx="37941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3" idx="0"/>
          </p:cNvCxnSpPr>
          <p:nvPr/>
        </p:nvCxnSpPr>
        <p:spPr>
          <a:xfrm rot="16200000" flipV="1">
            <a:off x="3085342" y="2476897"/>
            <a:ext cx="379412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4" idx="0"/>
          </p:cNvCxnSpPr>
          <p:nvPr/>
        </p:nvCxnSpPr>
        <p:spPr>
          <a:xfrm rot="16200000" flipV="1">
            <a:off x="5295937" y="2477692"/>
            <a:ext cx="377822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680</TotalTime>
  <Words>1060</Words>
  <Application>Microsoft Macintosh PowerPoint</Application>
  <PresentationFormat>On-screen Show (4:3)</PresentationFormat>
  <Paragraphs>231</Paragraphs>
  <Slides>23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Origin</vt:lpstr>
      <vt:lpstr>HW/SW Codesign Techniques for Dynamically Reconfigurable Architectures</vt:lpstr>
      <vt:lpstr>Outline</vt:lpstr>
      <vt:lpstr>Introduction</vt:lpstr>
      <vt:lpstr>Paper’s Contributions</vt:lpstr>
      <vt:lpstr>Definitions</vt:lpstr>
      <vt:lpstr>Definitions</vt:lpstr>
      <vt:lpstr>Definitions</vt:lpstr>
      <vt:lpstr>Codesign Methodology</vt:lpstr>
      <vt:lpstr>Architecture 1: Shared Memory</vt:lpstr>
      <vt:lpstr>Architecture 2: Local Memory</vt:lpstr>
      <vt:lpstr>Dynamic DRL Management</vt:lpstr>
      <vt:lpstr>DRL Cell State Diagram</vt:lpstr>
      <vt:lpstr>Algorithms for Shared Memory Optimization</vt:lpstr>
      <vt:lpstr>DRL Multicontext Algorithm</vt:lpstr>
      <vt:lpstr>DRL Multicontext Algorithm</vt:lpstr>
      <vt:lpstr>DRL Multicontext Algorithm</vt:lpstr>
      <vt:lpstr>Algorithms for Local Memory Optimization</vt:lpstr>
      <vt:lpstr>Improvements to HW/SW Partitioning</vt:lpstr>
      <vt:lpstr>Improvements to HW/SW Partitioning</vt:lpstr>
      <vt:lpstr>Improvements to HW/SW Partitioning</vt:lpstr>
      <vt:lpstr>Evaluation of Improved Algorithm</vt:lpstr>
      <vt:lpstr>Evaluation of Improved Algorithm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HW/SW Codesign Techniques for Dynamically Reconfigurable Architectures</dc:title>
  <dc:creator>Derrick Gilland</dc:creator>
  <cp:lastModifiedBy>Derrick Gilland</cp:lastModifiedBy>
  <cp:revision>20</cp:revision>
  <dcterms:created xsi:type="dcterms:W3CDTF">2009-04-02T21:54:42Z</dcterms:created>
  <dcterms:modified xsi:type="dcterms:W3CDTF">2009-04-02T22:10:18Z</dcterms:modified>
</cp:coreProperties>
</file>